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2" r:id="rId6"/>
    <p:sldId id="263" r:id="rId7"/>
    <p:sldId id="264" r:id="rId8"/>
    <p:sldId id="265" r:id="rId9"/>
    <p:sldId id="266" r:id="rId10"/>
    <p:sldId id="267" r:id="rId11"/>
    <p:sldId id="268" r:id="rId12"/>
    <p:sldId id="269"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84" y="-1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CFFECFF-4036-4653-8F82-2404D287D42E}" type="datetimeFigureOut">
              <a:rPr lang="en-US" smtClean="0"/>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a:bodyPr>
          <a:lstStyle/>
          <a:p>
            <a:fld id="{F4A84A9E-0EC3-4F65-9650-0424C790ED9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FFECFF-4036-4653-8F82-2404D287D42E}" type="datetimeFigureOut">
              <a:rPr lang="en-US" smtClean="0"/>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A84A9E-0EC3-4F65-9650-0424C790ED9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FFECFF-4036-4653-8F82-2404D287D42E}" type="datetimeFigureOut">
              <a:rPr lang="en-US" smtClean="0"/>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A84A9E-0EC3-4F65-9650-0424C790ED9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CFFECFF-4036-4653-8F82-2404D287D42E}" type="datetimeFigureOut">
              <a:rPr lang="en-US" smtClean="0"/>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A84A9E-0EC3-4F65-9650-0424C790ED9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CFFECFF-4036-4653-8F82-2404D287D42E}" type="datetimeFigureOut">
              <a:rPr lang="en-US" smtClean="0"/>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A84A9E-0EC3-4F65-9650-0424C790ED9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CFFECFF-4036-4653-8F82-2404D287D42E}" type="datetimeFigureOut">
              <a:rPr lang="en-US" smtClean="0"/>
              <a:t>4/10/2013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A84A9E-0EC3-4F65-9650-0424C790ED9F}" type="slidenum">
              <a:rPr lang="en-US" smtClean="0"/>
              <a:t>‹#›</a:t>
            </a:fld>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0CFFECFF-4036-4653-8F82-2404D287D42E}" type="datetimeFigureOut">
              <a:rPr lang="en-US" smtClean="0"/>
              <a:t>4/10/2013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A84A9E-0EC3-4F65-9650-0424C790ED9F}" type="slidenum">
              <a:rPr lang="en-US" smtClean="0"/>
              <a:t>‹#›</a:t>
            </a:fld>
            <a:endParaRPr lang="en-US"/>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0CFFECFF-4036-4653-8F82-2404D287D42E}" type="datetimeFigureOut">
              <a:rPr lang="en-US" smtClean="0"/>
              <a:t>4/10/2013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A84A9E-0EC3-4F65-9650-0424C790ED9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0CFFECFF-4036-4653-8F82-2404D287D42E}" type="datetimeFigureOut">
              <a:rPr lang="en-US" smtClean="0"/>
              <a:t>4/10/2013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A84A9E-0EC3-4F65-9650-0424C790ED9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CFFECFF-4036-4653-8F82-2404D287D42E}" type="datetimeFigureOut">
              <a:rPr lang="en-US" smtClean="0"/>
              <a:t>4/10/2013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A84A9E-0EC3-4F65-9650-0424C790ED9F}" type="slidenum">
              <a:rPr lang="en-US" smtClean="0"/>
              <a:t>‹#›</a:t>
            </a:fld>
            <a:endParaRPr lang="en-US"/>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CFFECFF-4036-4653-8F82-2404D287D42E}" type="datetimeFigureOut">
              <a:rPr lang="en-US" smtClean="0"/>
              <a:t>4/10/2013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A84A9E-0EC3-4F65-9650-0424C790ED9F}" type="slidenum">
              <a:rPr lang="en-US" smtClean="0"/>
              <a:t>‹#›</a:t>
            </a:fld>
            <a:endParaRPr lang="en-US"/>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0CFFECFF-4036-4653-8F82-2404D287D42E}" type="datetimeFigureOut">
              <a:rPr lang="en-US" smtClean="0"/>
              <a:t>4/10/2013</a:t>
            </a:fld>
            <a:endParaRPr lang="en-US"/>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F4A84A9E-0EC3-4F65-9650-0424C790ED9F}"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t>Classroom Procedures</a:t>
            </a:r>
            <a:br>
              <a:rPr lang="en-US" dirty="0" smtClean="0"/>
            </a:br>
            <a:endParaRPr lang="en-US" dirty="0"/>
          </a:p>
        </p:txBody>
      </p:sp>
      <p:sp>
        <p:nvSpPr>
          <p:cNvPr id="3" name="Subtitle 2"/>
          <p:cNvSpPr>
            <a:spLocks noGrp="1"/>
          </p:cNvSpPr>
          <p:nvPr>
            <p:ph type="subTitle" idx="1"/>
          </p:nvPr>
        </p:nvSpPr>
        <p:spPr>
          <a:xfrm>
            <a:off x="304800" y="3810000"/>
            <a:ext cx="8686800" cy="1905000"/>
          </a:xfrm>
        </p:spPr>
        <p:txBody>
          <a:bodyPr>
            <a:normAutofit/>
          </a:bodyPr>
          <a:lstStyle/>
          <a:p>
            <a:pPr algn="ctr"/>
            <a:r>
              <a:rPr lang="en-US" sz="5400" dirty="0" smtClean="0"/>
              <a:t>Ms. Fawcett’s English Class</a:t>
            </a:r>
          </a:p>
        </p:txBody>
      </p:sp>
    </p:spTree>
    <p:extLst>
      <p:ext uri="{BB962C8B-B14F-4D97-AF65-F5344CB8AC3E}">
        <p14:creationId xmlns:p14="http://schemas.microsoft.com/office/powerpoint/2010/main" val="1095240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 to Do When You Are Tardy</a:t>
            </a:r>
            <a:endParaRPr lang="en-US" dirty="0"/>
          </a:p>
        </p:txBody>
      </p:sp>
      <p:sp>
        <p:nvSpPr>
          <p:cNvPr id="3" name="Content Placeholder 2"/>
          <p:cNvSpPr>
            <a:spLocks noGrp="1"/>
          </p:cNvSpPr>
          <p:nvPr>
            <p:ph idx="1"/>
          </p:nvPr>
        </p:nvSpPr>
        <p:spPr/>
        <p:txBody>
          <a:bodyPr/>
          <a:lstStyle/>
          <a:p>
            <a:r>
              <a:rPr lang="en-US" dirty="0"/>
              <a:t>Sit in your assigned seat and start working on the bell work. </a:t>
            </a:r>
            <a:endParaRPr lang="en-US" dirty="0" smtClean="0"/>
          </a:p>
          <a:p>
            <a:r>
              <a:rPr lang="en-US" dirty="0" smtClean="0"/>
              <a:t>I </a:t>
            </a:r>
            <a:r>
              <a:rPr lang="en-US" dirty="0"/>
              <a:t>will mark role while you are working</a:t>
            </a:r>
            <a:r>
              <a:rPr lang="en-US" dirty="0" smtClean="0"/>
              <a:t>.</a:t>
            </a:r>
          </a:p>
          <a:p>
            <a:r>
              <a:rPr lang="en-US" dirty="0" smtClean="0"/>
              <a:t> </a:t>
            </a:r>
            <a:r>
              <a:rPr lang="en-US" dirty="0"/>
              <a:t>If you have a tardy note please bring it to me before sitting down so I can excuse the tardy. </a:t>
            </a:r>
          </a:p>
        </p:txBody>
      </p:sp>
    </p:spTree>
    <p:extLst>
      <p:ext uri="{BB962C8B-B14F-4D97-AF65-F5344CB8AC3E}">
        <p14:creationId xmlns:p14="http://schemas.microsoft.com/office/powerpoint/2010/main" val="493846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What to Do When You Are Absent</a:t>
            </a:r>
            <a:endParaRPr lang="en-US" dirty="0"/>
          </a:p>
        </p:txBody>
      </p:sp>
      <p:sp>
        <p:nvSpPr>
          <p:cNvPr id="3" name="Content Placeholder 2"/>
          <p:cNvSpPr>
            <a:spLocks noGrp="1"/>
          </p:cNvSpPr>
          <p:nvPr>
            <p:ph idx="1"/>
          </p:nvPr>
        </p:nvSpPr>
        <p:spPr/>
        <p:txBody>
          <a:bodyPr/>
          <a:lstStyle/>
          <a:p>
            <a:r>
              <a:rPr lang="en-US" dirty="0"/>
              <a:t>Review the notes posted on the wall from the day you missed. </a:t>
            </a:r>
            <a:endParaRPr lang="en-US" dirty="0" smtClean="0"/>
          </a:p>
          <a:p>
            <a:r>
              <a:rPr lang="en-US" dirty="0" smtClean="0"/>
              <a:t>Collect </a:t>
            </a:r>
            <a:r>
              <a:rPr lang="en-US" dirty="0"/>
              <a:t>any assignments from the basket that where given. </a:t>
            </a:r>
            <a:endParaRPr lang="en-US" dirty="0" smtClean="0"/>
          </a:p>
          <a:p>
            <a:r>
              <a:rPr lang="en-US" dirty="0" smtClean="0"/>
              <a:t>You </a:t>
            </a:r>
            <a:r>
              <a:rPr lang="en-US" dirty="0"/>
              <a:t>have 3 days to get the assignment in otherwise it will be marked as late. </a:t>
            </a:r>
            <a:endParaRPr lang="en-US" dirty="0" smtClean="0"/>
          </a:p>
          <a:p>
            <a:r>
              <a:rPr lang="en-US" dirty="0" smtClean="0"/>
              <a:t>If </a:t>
            </a:r>
            <a:r>
              <a:rPr lang="en-US" dirty="0"/>
              <a:t>you have questions about what was covered that you cannot understand from the notes you may come in and see me before or after school for help.</a:t>
            </a:r>
          </a:p>
        </p:txBody>
      </p:sp>
    </p:spTree>
    <p:extLst>
      <p:ext uri="{BB962C8B-B14F-4D97-AF65-F5344CB8AC3E}">
        <p14:creationId xmlns:p14="http://schemas.microsoft.com/office/powerpoint/2010/main" val="1680971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Getting Students’ Attention</a:t>
            </a:r>
            <a:endParaRPr lang="en-US" dirty="0"/>
          </a:p>
        </p:txBody>
      </p:sp>
      <p:sp>
        <p:nvSpPr>
          <p:cNvPr id="3" name="Content Placeholder 2"/>
          <p:cNvSpPr>
            <a:spLocks noGrp="1"/>
          </p:cNvSpPr>
          <p:nvPr>
            <p:ph idx="1"/>
          </p:nvPr>
        </p:nvSpPr>
        <p:spPr/>
        <p:txBody>
          <a:bodyPr/>
          <a:lstStyle/>
          <a:p>
            <a:r>
              <a:rPr lang="en-US" dirty="0"/>
              <a:t>When I </a:t>
            </a:r>
            <a:r>
              <a:rPr lang="en-US" dirty="0" smtClean="0"/>
              <a:t>the teacher </a:t>
            </a:r>
            <a:r>
              <a:rPr lang="en-US" dirty="0"/>
              <a:t>need the class’ attention I will raise my hand in the air and ask students to give me five. This means I will silently count down from five with my fingers and by the time I am at zero I expect students to have their eyes on me, not be talking, and be ready to receive instruction/directions.</a:t>
            </a:r>
          </a:p>
        </p:txBody>
      </p:sp>
    </p:spTree>
    <p:extLst>
      <p:ext uri="{BB962C8B-B14F-4D97-AF65-F5344CB8AC3E}">
        <p14:creationId xmlns:p14="http://schemas.microsoft.com/office/powerpoint/2010/main" val="402400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Ready to have a Great Year!</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73605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762000" y="8305800"/>
            <a:ext cx="3352800" cy="685800"/>
          </a:xfrm>
        </p:spPr>
        <p:txBody>
          <a:bodyPr>
            <a:normAutofit/>
          </a:bodyPr>
          <a:lstStyle/>
          <a:p>
            <a:endParaRPr lang="en-US" dirty="0"/>
          </a:p>
        </p:txBody>
      </p:sp>
      <p:sp>
        <p:nvSpPr>
          <p:cNvPr id="3" name="Content Placeholder 2"/>
          <p:cNvSpPr>
            <a:spLocks noGrp="1"/>
          </p:cNvSpPr>
          <p:nvPr>
            <p:ph idx="1"/>
          </p:nvPr>
        </p:nvSpPr>
        <p:spPr>
          <a:xfrm>
            <a:off x="762000" y="685800"/>
            <a:ext cx="7543800" cy="5334000"/>
          </a:xfrm>
        </p:spPr>
        <p:txBody>
          <a:bodyPr>
            <a:normAutofit fontScale="47500" lnSpcReduction="20000"/>
          </a:bodyPr>
          <a:lstStyle/>
          <a:p>
            <a:pPr marL="0" indent="0">
              <a:buNone/>
            </a:pPr>
            <a:r>
              <a:rPr lang="en-US" sz="5900" b="1" dirty="0"/>
              <a:t>Entering the </a:t>
            </a:r>
            <a:r>
              <a:rPr lang="en-US" sz="5900" b="1" dirty="0" smtClean="0"/>
              <a:t>Classroom</a:t>
            </a:r>
          </a:p>
          <a:p>
            <a:pPr marL="0" indent="0">
              <a:buNone/>
            </a:pPr>
            <a:endParaRPr lang="en-US" sz="3000" dirty="0"/>
          </a:p>
          <a:p>
            <a:pPr>
              <a:lnSpc>
                <a:spcPct val="170000"/>
              </a:lnSpc>
            </a:pPr>
            <a:r>
              <a:rPr lang="en-US" sz="3800" dirty="0"/>
              <a:t>I </a:t>
            </a:r>
            <a:r>
              <a:rPr lang="en-US" sz="3800" dirty="0" smtClean="0"/>
              <a:t>will greet </a:t>
            </a:r>
            <a:r>
              <a:rPr lang="en-US" sz="3800" dirty="0"/>
              <a:t>students at the door. </a:t>
            </a:r>
            <a:endParaRPr lang="en-US" sz="3800" dirty="0" smtClean="0"/>
          </a:p>
          <a:p>
            <a:pPr>
              <a:lnSpc>
                <a:spcPct val="170000"/>
              </a:lnSpc>
            </a:pPr>
            <a:r>
              <a:rPr lang="en-US" sz="3800" dirty="0" smtClean="0"/>
              <a:t>Students </a:t>
            </a:r>
            <a:r>
              <a:rPr lang="en-US" sz="3800" dirty="0"/>
              <a:t>will make sure they have all necessary materials for the class before entering. </a:t>
            </a:r>
            <a:endParaRPr lang="en-US" sz="3800" dirty="0" smtClean="0"/>
          </a:p>
          <a:p>
            <a:pPr>
              <a:lnSpc>
                <a:spcPct val="170000"/>
              </a:lnSpc>
            </a:pPr>
            <a:r>
              <a:rPr lang="en-US" sz="3800" dirty="0" smtClean="0"/>
              <a:t>When </a:t>
            </a:r>
            <a:r>
              <a:rPr lang="en-US" sz="3800" dirty="0"/>
              <a:t>they enter the classroom they may take a piece of candy if there are any left and then go directly to their seats. </a:t>
            </a:r>
            <a:endParaRPr lang="en-US" sz="3800" dirty="0" smtClean="0"/>
          </a:p>
          <a:p>
            <a:pPr>
              <a:lnSpc>
                <a:spcPct val="170000"/>
              </a:lnSpc>
            </a:pPr>
            <a:r>
              <a:rPr lang="en-US" sz="3800" dirty="0" smtClean="0"/>
              <a:t>Students </a:t>
            </a:r>
            <a:r>
              <a:rPr lang="en-US" sz="3800" dirty="0"/>
              <a:t>will take out their journals and a pencil and be prepared to work once the bell rings. </a:t>
            </a:r>
            <a:endParaRPr lang="en-US" sz="3800" dirty="0" smtClean="0"/>
          </a:p>
          <a:p>
            <a:pPr>
              <a:lnSpc>
                <a:spcPct val="170000"/>
              </a:lnSpc>
            </a:pPr>
            <a:r>
              <a:rPr lang="en-US" sz="3800" dirty="0" smtClean="0"/>
              <a:t>Students </a:t>
            </a:r>
            <a:r>
              <a:rPr lang="en-US" sz="3800" dirty="0"/>
              <a:t>may talk quietly until the bell rings. When the bell rings students are to be in their seats and are to start work on the Bell work which will be written on the board.</a:t>
            </a:r>
          </a:p>
          <a:p>
            <a:endParaRPr lang="en-US" dirty="0"/>
          </a:p>
        </p:txBody>
      </p:sp>
    </p:spTree>
    <p:extLst>
      <p:ext uri="{BB962C8B-B14F-4D97-AF65-F5344CB8AC3E}">
        <p14:creationId xmlns:p14="http://schemas.microsoft.com/office/powerpoint/2010/main" val="363851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924800" cy="5105400"/>
          </a:xfrm>
        </p:spPr>
        <p:txBody>
          <a:bodyPr>
            <a:normAutofit fontScale="90000"/>
          </a:bodyPr>
          <a:lstStyle/>
          <a:p>
            <a:r>
              <a:rPr lang="en-US" sz="3100" b="1" u="sng" dirty="0">
                <a:latin typeface="+mn-lt"/>
              </a:rPr>
              <a:t>Leaving the </a:t>
            </a:r>
            <a:r>
              <a:rPr lang="en-US" sz="3100" b="1" u="sng" dirty="0" smtClean="0">
                <a:latin typeface="+mn-lt"/>
              </a:rPr>
              <a:t>Classroom</a:t>
            </a:r>
            <a:br>
              <a:rPr lang="en-US" sz="3100" b="1" u="sng" dirty="0" smtClean="0">
                <a:latin typeface="+mn-lt"/>
              </a:rPr>
            </a:br>
            <a:r>
              <a:rPr lang="en-US" sz="3100" b="1" u="sng" dirty="0" smtClean="0">
                <a:latin typeface="+mn-lt"/>
              </a:rPr>
              <a:t/>
            </a:r>
            <a:br>
              <a:rPr lang="en-US" sz="3100" b="1" u="sng" dirty="0" smtClean="0">
                <a:latin typeface="+mn-lt"/>
              </a:rPr>
            </a:br>
            <a:r>
              <a:rPr lang="en-US" sz="3100" dirty="0" smtClean="0">
                <a:latin typeface="+mn-lt"/>
              </a:rPr>
              <a:t>* </a:t>
            </a:r>
            <a:r>
              <a:rPr lang="en-US" sz="2800" dirty="0" smtClean="0">
                <a:latin typeface="+mn-lt"/>
              </a:rPr>
              <a:t>Students </a:t>
            </a:r>
            <a:r>
              <a:rPr lang="en-US" sz="2800" dirty="0">
                <a:latin typeface="+mn-lt"/>
              </a:rPr>
              <a:t>are to remain in the classroom until they are dismissed. </a:t>
            </a:r>
            <a:r>
              <a:rPr lang="en-US" sz="2800" dirty="0" smtClean="0">
                <a:latin typeface="+mn-lt"/>
              </a:rPr>
              <a:t/>
            </a:r>
            <a:br>
              <a:rPr lang="en-US" sz="2800" dirty="0" smtClean="0">
                <a:latin typeface="+mn-lt"/>
              </a:rPr>
            </a:br>
            <a:r>
              <a:rPr lang="en-US" sz="2800" dirty="0" smtClean="0">
                <a:latin typeface="+mn-lt"/>
              </a:rPr>
              <a:t/>
            </a:r>
            <a:br>
              <a:rPr lang="en-US" sz="2800" dirty="0" smtClean="0">
                <a:latin typeface="+mn-lt"/>
              </a:rPr>
            </a:br>
            <a:r>
              <a:rPr lang="en-US" sz="2800" dirty="0" smtClean="0">
                <a:latin typeface="+mn-lt"/>
              </a:rPr>
              <a:t>* The </a:t>
            </a:r>
            <a:r>
              <a:rPr lang="en-US" sz="2800" dirty="0">
                <a:latin typeface="+mn-lt"/>
              </a:rPr>
              <a:t>bell does not </a:t>
            </a:r>
            <a:r>
              <a:rPr lang="en-US" sz="2800" dirty="0" smtClean="0">
                <a:latin typeface="+mn-lt"/>
              </a:rPr>
              <a:t>dismiss you, </a:t>
            </a:r>
            <a:r>
              <a:rPr lang="en-US" sz="2800" dirty="0">
                <a:latin typeface="+mn-lt"/>
              </a:rPr>
              <a:t>I do. I will say have a great day/weekend/night to dismiss students. </a:t>
            </a:r>
            <a:r>
              <a:rPr lang="en-US" sz="2800" dirty="0" smtClean="0">
                <a:latin typeface="+mn-lt"/>
              </a:rPr>
              <a:t/>
            </a:r>
            <a:br>
              <a:rPr lang="en-US" sz="2800" dirty="0" smtClean="0">
                <a:latin typeface="+mn-lt"/>
              </a:rPr>
            </a:br>
            <a:r>
              <a:rPr lang="en-US" sz="2800" dirty="0" smtClean="0">
                <a:latin typeface="+mn-lt"/>
              </a:rPr>
              <a:t/>
            </a:r>
            <a:br>
              <a:rPr lang="en-US" sz="2800" dirty="0" smtClean="0">
                <a:latin typeface="+mn-lt"/>
              </a:rPr>
            </a:br>
            <a:r>
              <a:rPr lang="en-US" sz="2800" dirty="0" smtClean="0">
                <a:latin typeface="+mn-lt"/>
              </a:rPr>
              <a:t>* Students </a:t>
            </a:r>
            <a:r>
              <a:rPr lang="en-US" sz="2800" dirty="0">
                <a:latin typeface="+mn-lt"/>
              </a:rPr>
              <a:t>are expected to clean up any paper around their desks and to make sure their desk is in its correct spot before leaving.</a:t>
            </a:r>
            <a:r>
              <a:rPr lang="en-US" dirty="0"/>
              <a:t/>
            </a:r>
            <a:br>
              <a:rPr lang="en-US" dirty="0"/>
            </a:br>
            <a:endParaRPr lang="en-US" dirty="0"/>
          </a:p>
        </p:txBody>
      </p:sp>
    </p:spTree>
    <p:extLst>
      <p:ext uri="{BB962C8B-B14F-4D97-AF65-F5344CB8AC3E}">
        <p14:creationId xmlns:p14="http://schemas.microsoft.com/office/powerpoint/2010/main" val="3213732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Getting Help</a:t>
            </a:r>
            <a:r>
              <a:rPr lang="en-US" dirty="0"/>
              <a:t/>
            </a:r>
            <a:br>
              <a:rPr lang="en-US" dirty="0"/>
            </a:br>
            <a:endParaRPr lang="en-US" dirty="0"/>
          </a:p>
        </p:txBody>
      </p:sp>
      <p:sp>
        <p:nvSpPr>
          <p:cNvPr id="3" name="Content Placeholder 2"/>
          <p:cNvSpPr>
            <a:spLocks noGrp="1"/>
          </p:cNvSpPr>
          <p:nvPr>
            <p:ph idx="1"/>
          </p:nvPr>
        </p:nvSpPr>
        <p:spPr>
          <a:xfrm>
            <a:off x="685800" y="1219200"/>
            <a:ext cx="7772400" cy="4876799"/>
          </a:xfrm>
        </p:spPr>
        <p:txBody>
          <a:bodyPr/>
          <a:lstStyle/>
          <a:p>
            <a:r>
              <a:rPr lang="en-US" dirty="0" smtClean="0"/>
              <a:t>Students </a:t>
            </a:r>
            <a:r>
              <a:rPr lang="en-US" dirty="0"/>
              <a:t>should first make sure that they read/ listen to the directions about their work so that they understand what is expected. </a:t>
            </a:r>
            <a:endParaRPr lang="en-US" dirty="0" smtClean="0"/>
          </a:p>
          <a:p>
            <a:pPr marL="68580" indent="0">
              <a:buNone/>
            </a:pPr>
            <a:endParaRPr lang="en-US" dirty="0" smtClean="0"/>
          </a:p>
          <a:p>
            <a:r>
              <a:rPr lang="en-US" dirty="0" smtClean="0"/>
              <a:t>If you don’t </a:t>
            </a:r>
            <a:r>
              <a:rPr lang="en-US" dirty="0"/>
              <a:t>understand students should get help from another student sitting around them. </a:t>
            </a:r>
            <a:endParaRPr lang="en-US" dirty="0" smtClean="0"/>
          </a:p>
          <a:p>
            <a:pPr marL="68580" indent="0">
              <a:buNone/>
            </a:pPr>
            <a:endParaRPr lang="en-US" dirty="0" smtClean="0"/>
          </a:p>
          <a:p>
            <a:r>
              <a:rPr lang="en-US" dirty="0" smtClean="0"/>
              <a:t>If you </a:t>
            </a:r>
            <a:r>
              <a:rPr lang="en-US" dirty="0"/>
              <a:t>still don’t understand student should ask the teacher to explain it</a:t>
            </a:r>
            <a:r>
              <a:rPr lang="en-US" dirty="0" smtClean="0"/>
              <a:t>.</a:t>
            </a:r>
          </a:p>
          <a:p>
            <a:pPr marL="68580" indent="0">
              <a:buNone/>
            </a:pPr>
            <a:endParaRPr lang="en-US" dirty="0" smtClean="0"/>
          </a:p>
          <a:p>
            <a:r>
              <a:rPr lang="en-US" dirty="0" smtClean="0"/>
              <a:t> </a:t>
            </a:r>
            <a:r>
              <a:rPr lang="en-US" dirty="0"/>
              <a:t>If you are the student being asked for help be polite and kind and offer your best. All help should be offered in a quiet voice so as not to disrupt other students</a:t>
            </a:r>
          </a:p>
          <a:p>
            <a:endParaRPr lang="en-US" dirty="0"/>
          </a:p>
        </p:txBody>
      </p:sp>
    </p:spTree>
    <p:extLst>
      <p:ext uri="{BB962C8B-B14F-4D97-AF65-F5344CB8AC3E}">
        <p14:creationId xmlns:p14="http://schemas.microsoft.com/office/powerpoint/2010/main" val="1113751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1143000"/>
          </a:xfrm>
        </p:spPr>
        <p:txBody>
          <a:bodyPr>
            <a:normAutofit fontScale="90000"/>
          </a:bodyPr>
          <a:lstStyle/>
          <a:p>
            <a:r>
              <a:rPr lang="en-US" b="1" dirty="0"/>
              <a:t>What to do During Instruction</a:t>
            </a:r>
            <a:endParaRPr lang="en-US" dirty="0"/>
          </a:p>
        </p:txBody>
      </p:sp>
      <p:sp>
        <p:nvSpPr>
          <p:cNvPr id="3" name="Content Placeholder 2"/>
          <p:cNvSpPr>
            <a:spLocks noGrp="1"/>
          </p:cNvSpPr>
          <p:nvPr>
            <p:ph idx="1"/>
          </p:nvPr>
        </p:nvSpPr>
        <p:spPr>
          <a:xfrm>
            <a:off x="609600" y="1447800"/>
            <a:ext cx="7772400" cy="4191000"/>
          </a:xfrm>
        </p:spPr>
        <p:txBody>
          <a:bodyPr>
            <a:normAutofit lnSpcReduction="10000"/>
          </a:bodyPr>
          <a:lstStyle/>
          <a:p>
            <a:r>
              <a:rPr lang="en-US" dirty="0"/>
              <a:t>Students should listen to the teacher with their full attention. </a:t>
            </a:r>
            <a:endParaRPr lang="en-US" dirty="0" smtClean="0"/>
          </a:p>
          <a:p>
            <a:pPr marL="68580" indent="0">
              <a:buNone/>
            </a:pPr>
            <a:endParaRPr lang="en-US" dirty="0" smtClean="0"/>
          </a:p>
          <a:p>
            <a:r>
              <a:rPr lang="en-US" dirty="0" smtClean="0"/>
              <a:t>Students should </a:t>
            </a:r>
            <a:r>
              <a:rPr lang="en-US" dirty="0"/>
              <a:t>have out their writing utensils and paper and take notes when appropriate on what is being discussed. </a:t>
            </a:r>
            <a:endParaRPr lang="en-US" dirty="0" smtClean="0"/>
          </a:p>
          <a:p>
            <a:pPr marL="68580" indent="0">
              <a:buNone/>
            </a:pPr>
            <a:endParaRPr lang="en-US" dirty="0" smtClean="0"/>
          </a:p>
          <a:p>
            <a:r>
              <a:rPr lang="en-US" dirty="0" smtClean="0"/>
              <a:t>Students </a:t>
            </a:r>
            <a:r>
              <a:rPr lang="en-US" dirty="0"/>
              <a:t>are welcome to ask questions related to the subject being discussed. Other question not related to the subject should be asked after instruction. </a:t>
            </a:r>
            <a:endParaRPr lang="en-US" dirty="0" smtClean="0"/>
          </a:p>
          <a:p>
            <a:pPr marL="68580" indent="0">
              <a:buNone/>
            </a:pPr>
            <a:endParaRPr lang="en-US" dirty="0" smtClean="0"/>
          </a:p>
          <a:p>
            <a:r>
              <a:rPr lang="en-US" dirty="0" smtClean="0"/>
              <a:t>After </a:t>
            </a:r>
            <a:r>
              <a:rPr lang="en-US" dirty="0"/>
              <a:t>instruction students should make sure they understand the concept being taught. If they don’t understand they should ask questions or mention which part is still confusing.</a:t>
            </a:r>
          </a:p>
        </p:txBody>
      </p:sp>
    </p:spTree>
    <p:extLst>
      <p:ext uri="{BB962C8B-B14F-4D97-AF65-F5344CB8AC3E}">
        <p14:creationId xmlns:p14="http://schemas.microsoft.com/office/powerpoint/2010/main" val="945763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What to do During Class Work Time</a:t>
            </a:r>
            <a:endParaRPr lang="en-US" dirty="0"/>
          </a:p>
        </p:txBody>
      </p:sp>
      <p:sp>
        <p:nvSpPr>
          <p:cNvPr id="3" name="Content Placeholder 2"/>
          <p:cNvSpPr>
            <a:spLocks noGrp="1"/>
          </p:cNvSpPr>
          <p:nvPr>
            <p:ph idx="1"/>
          </p:nvPr>
        </p:nvSpPr>
        <p:spPr>
          <a:xfrm>
            <a:off x="381000" y="1371600"/>
            <a:ext cx="8382000" cy="4267200"/>
          </a:xfrm>
        </p:spPr>
        <p:txBody>
          <a:bodyPr>
            <a:normAutofit lnSpcReduction="10000"/>
          </a:bodyPr>
          <a:lstStyle/>
          <a:p>
            <a:r>
              <a:rPr lang="en-US" dirty="0"/>
              <a:t>Students are expected to use class work time to work. </a:t>
            </a:r>
            <a:r>
              <a:rPr lang="en-US" dirty="0" smtClean="0"/>
              <a:t>This </a:t>
            </a:r>
            <a:r>
              <a:rPr lang="en-US" dirty="0"/>
              <a:t>is not social hour</a:t>
            </a:r>
            <a:r>
              <a:rPr lang="en-US" dirty="0" smtClean="0"/>
              <a:t>.</a:t>
            </a:r>
          </a:p>
          <a:p>
            <a:pPr marL="68580" indent="0">
              <a:buNone/>
            </a:pPr>
            <a:r>
              <a:rPr lang="en-US" dirty="0" smtClean="0"/>
              <a:t> </a:t>
            </a:r>
          </a:p>
          <a:p>
            <a:r>
              <a:rPr lang="en-US" dirty="0" smtClean="0"/>
              <a:t>Students </a:t>
            </a:r>
            <a:r>
              <a:rPr lang="en-US" dirty="0"/>
              <a:t>should put forth their best effort to finish their work on </a:t>
            </a:r>
            <a:r>
              <a:rPr lang="en-US" dirty="0" smtClean="0"/>
              <a:t>time.</a:t>
            </a:r>
          </a:p>
          <a:p>
            <a:pPr marL="68580" indent="0">
              <a:buNone/>
            </a:pPr>
            <a:endParaRPr lang="en-US" dirty="0" smtClean="0"/>
          </a:p>
          <a:p>
            <a:r>
              <a:rPr lang="en-US" dirty="0" smtClean="0"/>
              <a:t>Students </a:t>
            </a:r>
            <a:r>
              <a:rPr lang="en-US" dirty="0"/>
              <a:t>are to respect each other, help each other when appropriate during this time. </a:t>
            </a:r>
            <a:endParaRPr lang="en-US" dirty="0" smtClean="0"/>
          </a:p>
          <a:p>
            <a:pPr marL="68580" indent="0">
              <a:buNone/>
            </a:pPr>
            <a:endParaRPr lang="en-US" dirty="0" smtClean="0"/>
          </a:p>
          <a:p>
            <a:r>
              <a:rPr lang="en-US" dirty="0" smtClean="0"/>
              <a:t>Cell </a:t>
            </a:r>
            <a:r>
              <a:rPr lang="en-US" dirty="0"/>
              <a:t>phones, </a:t>
            </a:r>
            <a:r>
              <a:rPr lang="en-US" dirty="0" err="1"/>
              <a:t>i</a:t>
            </a:r>
            <a:r>
              <a:rPr lang="en-US" dirty="0"/>
              <a:t>-pods and other electronic devices are not allowed out during class work time. </a:t>
            </a:r>
            <a:endParaRPr lang="en-US" dirty="0" smtClean="0"/>
          </a:p>
          <a:p>
            <a:pPr marL="68580" indent="0">
              <a:buNone/>
            </a:pPr>
            <a:endParaRPr lang="en-US" dirty="0" smtClean="0"/>
          </a:p>
          <a:p>
            <a:r>
              <a:rPr lang="en-US" dirty="0" smtClean="0"/>
              <a:t>Students </a:t>
            </a:r>
            <a:r>
              <a:rPr lang="en-US" dirty="0"/>
              <a:t>should use this time wisely. If I see too many students goofing off I’ll assume the class is done and move on to a new topic.</a:t>
            </a:r>
          </a:p>
        </p:txBody>
      </p:sp>
    </p:spTree>
    <p:extLst>
      <p:ext uri="{BB962C8B-B14F-4D97-AF65-F5344CB8AC3E}">
        <p14:creationId xmlns:p14="http://schemas.microsoft.com/office/powerpoint/2010/main" val="2071688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Turning in homework</a:t>
            </a:r>
            <a:endParaRPr lang="en-US" dirty="0"/>
          </a:p>
        </p:txBody>
      </p:sp>
      <p:sp>
        <p:nvSpPr>
          <p:cNvPr id="3" name="Content Placeholder 2"/>
          <p:cNvSpPr>
            <a:spLocks noGrp="1"/>
          </p:cNvSpPr>
          <p:nvPr>
            <p:ph idx="1"/>
          </p:nvPr>
        </p:nvSpPr>
        <p:spPr/>
        <p:txBody>
          <a:bodyPr/>
          <a:lstStyle/>
          <a:p>
            <a:r>
              <a:rPr lang="en-US" dirty="0"/>
              <a:t>Assignments that were assigned as homework are to be turned in at the beginning of the class by passing papers to the left. </a:t>
            </a:r>
            <a:endParaRPr lang="en-US" dirty="0" smtClean="0"/>
          </a:p>
          <a:p>
            <a:r>
              <a:rPr lang="en-US" dirty="0" smtClean="0"/>
              <a:t>The </a:t>
            </a:r>
            <a:r>
              <a:rPr lang="en-US" dirty="0"/>
              <a:t>last person in the row will stand and take all of the papers to the basket with the correct class color and number. </a:t>
            </a:r>
            <a:endParaRPr lang="en-US" dirty="0" smtClean="0"/>
          </a:p>
          <a:p>
            <a:r>
              <a:rPr lang="en-US" dirty="0" smtClean="0"/>
              <a:t>During </a:t>
            </a:r>
            <a:r>
              <a:rPr lang="en-US" dirty="0"/>
              <a:t>the bell work I will stamp each paper with the date so that </a:t>
            </a:r>
            <a:r>
              <a:rPr lang="en-US" dirty="0" smtClean="0"/>
              <a:t>you will </a:t>
            </a:r>
            <a:r>
              <a:rPr lang="en-US" dirty="0"/>
              <a:t>receive credit for being on time. </a:t>
            </a:r>
            <a:endParaRPr lang="en-US" dirty="0" smtClean="0"/>
          </a:p>
          <a:p>
            <a:r>
              <a:rPr lang="en-US" dirty="0" smtClean="0"/>
              <a:t>Work </a:t>
            </a:r>
            <a:r>
              <a:rPr lang="en-US" dirty="0"/>
              <a:t>completed by students during work time may be turned in individually when the student finishes. </a:t>
            </a:r>
            <a:endParaRPr lang="en-US" dirty="0" smtClean="0"/>
          </a:p>
          <a:p>
            <a:r>
              <a:rPr lang="en-US" dirty="0" smtClean="0"/>
              <a:t>Students </a:t>
            </a:r>
            <a:r>
              <a:rPr lang="en-US" dirty="0"/>
              <a:t>turning in their work should do so quietly so as to not disrupt those students who are still working.</a:t>
            </a:r>
          </a:p>
        </p:txBody>
      </p:sp>
    </p:spTree>
    <p:extLst>
      <p:ext uri="{BB962C8B-B14F-4D97-AF65-F5344CB8AC3E}">
        <p14:creationId xmlns:p14="http://schemas.microsoft.com/office/powerpoint/2010/main" val="1251512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 to Do If You Finish Early</a:t>
            </a:r>
            <a:endParaRPr lang="en-US" dirty="0"/>
          </a:p>
        </p:txBody>
      </p:sp>
      <p:sp>
        <p:nvSpPr>
          <p:cNvPr id="3" name="Content Placeholder 2"/>
          <p:cNvSpPr>
            <a:spLocks noGrp="1"/>
          </p:cNvSpPr>
          <p:nvPr>
            <p:ph idx="1"/>
          </p:nvPr>
        </p:nvSpPr>
        <p:spPr/>
        <p:txBody>
          <a:bodyPr/>
          <a:lstStyle/>
          <a:p>
            <a:r>
              <a:rPr lang="en-US" dirty="0"/>
              <a:t>If a student finishes their work early they should fist review the assignment to make sure they have done it correctly before turning it </a:t>
            </a:r>
            <a:r>
              <a:rPr lang="en-US" dirty="0" smtClean="0"/>
              <a:t>in.</a:t>
            </a:r>
          </a:p>
          <a:p>
            <a:pPr marL="68580" indent="0">
              <a:buNone/>
            </a:pPr>
            <a:endParaRPr lang="en-US" dirty="0" smtClean="0"/>
          </a:p>
          <a:p>
            <a:r>
              <a:rPr lang="en-US" dirty="0" smtClean="0"/>
              <a:t> </a:t>
            </a:r>
            <a:r>
              <a:rPr lang="en-US" dirty="0"/>
              <a:t>After students may read a book, work on assignments from another class, help another student who has not yet finished, or talk quietly with another student who has also finished. </a:t>
            </a:r>
            <a:endParaRPr lang="en-US" dirty="0" smtClean="0"/>
          </a:p>
          <a:p>
            <a:endParaRPr lang="en-US" dirty="0" smtClean="0"/>
          </a:p>
          <a:p>
            <a:r>
              <a:rPr lang="en-US" dirty="0" smtClean="0"/>
              <a:t>Electronics </a:t>
            </a:r>
            <a:r>
              <a:rPr lang="en-US" dirty="0"/>
              <a:t>are not to be taken out during class time even if students finish early.</a:t>
            </a:r>
          </a:p>
        </p:txBody>
      </p:sp>
    </p:spTree>
    <p:extLst>
      <p:ext uri="{BB962C8B-B14F-4D97-AF65-F5344CB8AC3E}">
        <p14:creationId xmlns:p14="http://schemas.microsoft.com/office/powerpoint/2010/main" val="2332676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Hall pass</a:t>
            </a:r>
            <a:endParaRPr lang="en-US" dirty="0"/>
          </a:p>
        </p:txBody>
      </p:sp>
      <p:sp>
        <p:nvSpPr>
          <p:cNvPr id="3" name="Content Placeholder 2"/>
          <p:cNvSpPr>
            <a:spLocks noGrp="1"/>
          </p:cNvSpPr>
          <p:nvPr>
            <p:ph idx="1"/>
          </p:nvPr>
        </p:nvSpPr>
        <p:spPr/>
        <p:txBody>
          <a:bodyPr/>
          <a:lstStyle/>
          <a:p>
            <a:r>
              <a:rPr lang="en-US" dirty="0"/>
              <a:t>Students are welcome to use the hall pass whenever needed for using the bathroom. </a:t>
            </a:r>
            <a:endParaRPr lang="en-US" dirty="0" smtClean="0"/>
          </a:p>
          <a:p>
            <a:r>
              <a:rPr lang="en-US" dirty="0" smtClean="0"/>
              <a:t>They </a:t>
            </a:r>
            <a:r>
              <a:rPr lang="en-US" dirty="0"/>
              <a:t>are to exit and enter the classroom quietly so as not to disrupt the instruction or work of others. </a:t>
            </a:r>
            <a:endParaRPr lang="en-US" dirty="0" smtClean="0"/>
          </a:p>
          <a:p>
            <a:r>
              <a:rPr lang="en-US" dirty="0" smtClean="0"/>
              <a:t>The </a:t>
            </a:r>
            <a:r>
              <a:rPr lang="en-US" dirty="0"/>
              <a:t>hall pass will be at the back of the room on the wall. Students are to take it with them when they leave and return it to the wall when they get back. </a:t>
            </a:r>
            <a:endParaRPr lang="en-US" dirty="0" smtClean="0"/>
          </a:p>
          <a:p>
            <a:r>
              <a:rPr lang="en-US" dirty="0" smtClean="0"/>
              <a:t>If </a:t>
            </a:r>
            <a:r>
              <a:rPr lang="en-US" dirty="0"/>
              <a:t>there is any other reason students need the hall pass they need to ask permission first from the teacher. Students are not permitted to ask permission during instruction, but may do so during work time.</a:t>
            </a:r>
          </a:p>
        </p:txBody>
      </p:sp>
    </p:spTree>
    <p:extLst>
      <p:ext uri="{BB962C8B-B14F-4D97-AF65-F5344CB8AC3E}">
        <p14:creationId xmlns:p14="http://schemas.microsoft.com/office/powerpoint/2010/main" val="2981525717"/>
      </p:ext>
    </p:extLst>
  </p:cSld>
  <p:clrMapOvr>
    <a:masterClrMapping/>
  </p:clrMapOvr>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TC101859862[[fn=Urban Pop]]</Template>
  <TotalTime>23</TotalTime>
  <Words>913</Words>
  <Application>Microsoft Office PowerPoint</Application>
  <PresentationFormat>On-screen Show (4:3)</PresentationFormat>
  <Paragraphs>65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Urban Pop</vt:lpstr>
      <vt:lpstr>Classroom Procedures </vt:lpstr>
      <vt:lpstr>PowerPoint Presentation</vt:lpstr>
      <vt:lpstr>Leaving the Classroom  * Students are to remain in the classroom until they are dismissed.   * The bell does not dismiss you, I do. I will say have a great day/weekend/night to dismiss students.   * Students are expected to clean up any paper around their desks and to make sure their desk is in its correct spot before leaving. </vt:lpstr>
      <vt:lpstr>Getting Help </vt:lpstr>
      <vt:lpstr>What to do During Instruction</vt:lpstr>
      <vt:lpstr>What to do During Class Work Time</vt:lpstr>
      <vt:lpstr>Turning in homework</vt:lpstr>
      <vt:lpstr>What to Do If You Finish Early</vt:lpstr>
      <vt:lpstr>Hall pass</vt:lpstr>
      <vt:lpstr>What to Do When You Are Tardy</vt:lpstr>
      <vt:lpstr>What to Do When You Are Absent</vt:lpstr>
      <vt:lpstr>Getting Students’ Attention</vt:lpstr>
      <vt:lpstr>Ready to have a Great Year!</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Classroom Procedures</dc:title>
  <dc:creator>Admin</dc:creator>
  <cp:lastModifiedBy>Admin</cp:lastModifiedBy>
  <cp:revision>6</cp:revision>
  <dcterms:created xsi:type="dcterms:W3CDTF">2013-04-10T18:05:09Z</dcterms:created>
  <dcterms:modified xsi:type="dcterms:W3CDTF">2013-04-10T18:28:13Z</dcterms:modified>
</cp:coreProperties>
</file>